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4" r:id="rId6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986" autoAdjust="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292" y="64"/>
      </p:cViewPr>
      <p:guideLst>
        <p:guide orient="horz" pos="431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22BC-27C8-476E-9A20-CA21F2C10440}" type="datetimeFigureOut">
              <a:rPr lang="he-IL" smtClean="0"/>
              <a:t>י"ג/כסלו/תשפ"ו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3661-CE0F-4C27-8D1D-227568BB7FD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43100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22BC-27C8-476E-9A20-CA21F2C10440}" type="datetimeFigureOut">
              <a:rPr lang="he-IL" smtClean="0"/>
              <a:t>י"ג/כסלו/תשפ"ו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3661-CE0F-4C27-8D1D-227568BB7FD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13211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22BC-27C8-476E-9A20-CA21F2C10440}" type="datetimeFigureOut">
              <a:rPr lang="he-IL" smtClean="0"/>
              <a:t>י"ג/כסלו/תשפ"ו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3661-CE0F-4C27-8D1D-227568BB7FD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49461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22BC-27C8-476E-9A20-CA21F2C10440}" type="datetimeFigureOut">
              <a:rPr lang="he-IL" smtClean="0"/>
              <a:t>י"ג/כסלו/תשפ"ו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3661-CE0F-4C27-8D1D-227568BB7FD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3102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22BC-27C8-476E-9A20-CA21F2C10440}" type="datetimeFigureOut">
              <a:rPr lang="he-IL" smtClean="0"/>
              <a:t>י"ג/כסלו/תשפ"ו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3661-CE0F-4C27-8D1D-227568BB7FD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5375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22BC-27C8-476E-9A20-CA21F2C10440}" type="datetimeFigureOut">
              <a:rPr lang="he-IL" smtClean="0"/>
              <a:t>י"ג/כסלו/תשפ"ו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3661-CE0F-4C27-8D1D-227568BB7FD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4659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22BC-27C8-476E-9A20-CA21F2C10440}" type="datetimeFigureOut">
              <a:rPr lang="he-IL" smtClean="0"/>
              <a:t>י"ג/כסלו/תשפ"ו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3661-CE0F-4C27-8D1D-227568BB7FD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9024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22BC-27C8-476E-9A20-CA21F2C10440}" type="datetimeFigureOut">
              <a:rPr lang="he-IL" smtClean="0"/>
              <a:t>י"ג/כסלו/תשפ"ו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3661-CE0F-4C27-8D1D-227568BB7FD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0547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22BC-27C8-476E-9A20-CA21F2C10440}" type="datetimeFigureOut">
              <a:rPr lang="he-IL" smtClean="0"/>
              <a:t>י"ג/כסלו/תשפ"ו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3661-CE0F-4C27-8D1D-227568BB7FD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90063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22BC-27C8-476E-9A20-CA21F2C10440}" type="datetimeFigureOut">
              <a:rPr lang="he-IL" smtClean="0"/>
              <a:t>י"ג/כסלו/תשפ"ו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3661-CE0F-4C27-8D1D-227568BB7FD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4040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22BC-27C8-476E-9A20-CA21F2C10440}" type="datetimeFigureOut">
              <a:rPr lang="he-IL" smtClean="0"/>
              <a:t>י"ג/כסלו/תשפ"ו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C3661-CE0F-4C27-8D1D-227568BB7FD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97543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E22BC-27C8-476E-9A20-CA21F2C10440}" type="datetimeFigureOut">
              <a:rPr lang="he-IL" smtClean="0"/>
              <a:t>י"ג/כסלו/תשפ"ו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C3661-CE0F-4C27-8D1D-227568BB7FD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2954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715530" y="195606"/>
            <a:ext cx="9144000" cy="496372"/>
          </a:xfrm>
        </p:spPr>
        <p:txBody>
          <a:bodyPr>
            <a:normAutofit/>
          </a:bodyPr>
          <a:lstStyle/>
          <a:p>
            <a:pPr algn="r"/>
            <a:r>
              <a:rPr lang="he-IL" sz="2000" b="1" u="sng" dirty="0" smtClean="0"/>
              <a:t>הכנסות</a:t>
            </a:r>
            <a:endParaRPr lang="he-IL" sz="2000" b="1" u="sng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105930" y="982361"/>
            <a:ext cx="10299356" cy="5263979"/>
          </a:xfrm>
        </p:spPr>
        <p:txBody>
          <a:bodyPr/>
          <a:lstStyle/>
          <a:p>
            <a:endParaRPr lang="he-IL" dirty="0"/>
          </a:p>
        </p:txBody>
      </p:sp>
      <p:graphicFrame>
        <p:nvGraphicFramePr>
          <p:cNvPr id="7" name="טבלה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326349"/>
              </p:ext>
            </p:extLst>
          </p:nvPr>
        </p:nvGraphicFramePr>
        <p:xfrm>
          <a:off x="533404" y="982359"/>
          <a:ext cx="11068045" cy="5214555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2259143"/>
                <a:gridCol w="1068276"/>
                <a:gridCol w="1155840"/>
                <a:gridCol w="1155840"/>
                <a:gridCol w="1155840"/>
                <a:gridCol w="1015739"/>
                <a:gridCol w="1155840"/>
                <a:gridCol w="945687"/>
                <a:gridCol w="1155840"/>
              </a:tblGrid>
              <a:tr h="699801"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 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2022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2023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 2024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2024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התייעלות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 2025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התייעלות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 2026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585305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ארנונה כללית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15,716.00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13,258.00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17,000.00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18,911.00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4,089.00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23,000.00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2,987.00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25,987.00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506627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הכנסות ממכירת מים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20.00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  17.00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  20.00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  13.00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  2.00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  15.00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-5.00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  10.00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537519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עצמיות חינוך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1,403.00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2,220.00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2,868.00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1,482.00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669.00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2,151.00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 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2,151.00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512805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עצמיות רווחה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35.00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  13.00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  40.00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  13.00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268.00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281.00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 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  281.00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574589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עצמיות אחר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4,566.00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4,976.00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6,099.00 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4,972.00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 806.00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5,778.00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 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  5,778.00 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83408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סה"כ עצמיות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sng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21,740.00 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sng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20,484.00 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sng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26,027.00 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sng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25,391.00 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sng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5,834.00 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sng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31,225.00 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sng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2,982.00 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sng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34,207.00 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81914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תקבולים ממשרד החינוך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61,542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70,013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72,984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69,209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-1552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67,657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9541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74,198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81914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תקבולים ממשרד רווחה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10,994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11,507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12,978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12,234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244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12,478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125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12,603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904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715530" y="67962"/>
            <a:ext cx="9144000" cy="376881"/>
          </a:xfrm>
        </p:spPr>
        <p:txBody>
          <a:bodyPr>
            <a:normAutofit/>
          </a:bodyPr>
          <a:lstStyle/>
          <a:p>
            <a:pPr algn="r"/>
            <a:r>
              <a:rPr lang="he-IL" sz="2000" b="1" u="sng" dirty="0" smtClean="0"/>
              <a:t>הכנסות</a:t>
            </a:r>
            <a:endParaRPr lang="he-IL" sz="2000" b="1" u="sng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105930" y="982361"/>
            <a:ext cx="10299356" cy="5263979"/>
          </a:xfrm>
        </p:spPr>
        <p:txBody>
          <a:bodyPr/>
          <a:lstStyle/>
          <a:p>
            <a:endParaRPr lang="he-IL" dirty="0"/>
          </a:p>
        </p:txBody>
      </p:sp>
      <p:graphicFrame>
        <p:nvGraphicFramePr>
          <p:cNvPr id="7" name="טבלה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304195"/>
              </p:ext>
            </p:extLst>
          </p:nvPr>
        </p:nvGraphicFramePr>
        <p:xfrm>
          <a:off x="465442" y="525163"/>
          <a:ext cx="11068045" cy="5424614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2259143"/>
                <a:gridCol w="1068276"/>
                <a:gridCol w="1155840"/>
                <a:gridCol w="1155840"/>
                <a:gridCol w="1155840"/>
                <a:gridCol w="1015739"/>
                <a:gridCol w="1155840"/>
                <a:gridCol w="945687"/>
                <a:gridCol w="1155840"/>
              </a:tblGrid>
              <a:tr h="475734"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 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2022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2023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 2024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2024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התייעלות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 2025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התייעלות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 2026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9427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תקבולים ממשלתיים אחרים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2452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2597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4170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2279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294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2573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21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2594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1395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מענק כללי לאיזון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18,030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18,792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18,792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19,236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-404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18,832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18,832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88092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מענקים מיועדים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4916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4359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6200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2214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-936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1278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644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1922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94270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סה"כ תקבולי ממשלה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97,936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107,268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115,124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105,172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-2354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102,818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7331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110,149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26308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תקבולים</a:t>
                      </a:r>
                      <a:r>
                        <a:rPr lang="he-IL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אחרים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385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2974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3700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200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200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200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56841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סה"כ הכנסות לפני כיסוי גרעון מצטבר והנחות בארנונה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120,061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130,726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144,851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130,563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3680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134,243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10,313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144,556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51022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הנחות בארנונה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8494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6928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10,000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8905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95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9000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9000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512805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סה"כ הכנסות ללא מותנה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128,555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137,654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154,851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139,468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3775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143,243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10,313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153,556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75735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הכנסות מותנה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3323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3323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3323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624015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סה"כ הכנסות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128,555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137,654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154,851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139,468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7098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146,566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10,313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156,879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712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715530" y="195606"/>
            <a:ext cx="9144000" cy="496372"/>
          </a:xfrm>
        </p:spPr>
        <p:txBody>
          <a:bodyPr>
            <a:normAutofit/>
          </a:bodyPr>
          <a:lstStyle/>
          <a:p>
            <a:pPr algn="r"/>
            <a:r>
              <a:rPr lang="he-IL" sz="2000" b="1" u="sng" dirty="0" smtClean="0"/>
              <a:t>הוצאות</a:t>
            </a:r>
            <a:endParaRPr lang="he-IL" sz="2000" b="1" u="sng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339811" y="982362"/>
            <a:ext cx="11065475" cy="5146590"/>
          </a:xfrm>
        </p:spPr>
        <p:txBody>
          <a:bodyPr/>
          <a:lstStyle/>
          <a:p>
            <a:endParaRPr lang="he-IL" dirty="0"/>
          </a:p>
        </p:txBody>
      </p:sp>
      <p:graphicFrame>
        <p:nvGraphicFramePr>
          <p:cNvPr id="7" name="טבלה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437804"/>
              </p:ext>
            </p:extLst>
          </p:nvPr>
        </p:nvGraphicFramePr>
        <p:xfrm>
          <a:off x="339810" y="691978"/>
          <a:ext cx="11417644" cy="5419194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2330501"/>
                <a:gridCol w="1102019"/>
                <a:gridCol w="1192349"/>
                <a:gridCol w="1192349"/>
                <a:gridCol w="1192349"/>
                <a:gridCol w="1047822"/>
                <a:gridCol w="1192349"/>
                <a:gridCol w="975557"/>
                <a:gridCol w="1192349"/>
              </a:tblGrid>
              <a:tr h="699801"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 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2022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2023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 2024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2024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התייעלות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 2025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התייעלות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 2026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12310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 smtClean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הוצאות שכר כללי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 smtClean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18,815</a:t>
                      </a:r>
                      <a:endParaRPr lang="he-IL" sz="1600" b="1" u="none" strike="noStrike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18,479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19,205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18,317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674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18,991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570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19,561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33981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 smtClean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פעולות כלליות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21,630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20,366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21870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23,656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(3137)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20,519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(1155)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19,364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234776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 smtClean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הוצאות רכישת מים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389238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 smtClean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סה"כ כלליות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40,445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38,845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41,075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41,973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(2463)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39,510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(585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38,925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352168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 smtClean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שכר עובדי חינוך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41,075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47,251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49,131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51,687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(95)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51,592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618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52,210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525162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 smtClean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פעולות</a:t>
                      </a:r>
                      <a:r>
                        <a:rPr lang="he-IL" sz="1600" b="1" u="none" strike="noStrike" baseline="0" dirty="0" smtClean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חינוך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30,915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32,857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34,245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34,785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(7683)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27,102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5271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32,373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5102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סה"כ חינוך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71,990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80,108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83,376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86,472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(7778)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78,694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5889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84,583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5102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שכר עובדי רווחה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4969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5162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5520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5150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198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5348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160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5508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5102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פעולות רווחה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9493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9804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10,905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11,169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256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11,425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114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11,539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5102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סה"כ רווחה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14,462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14,966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16,425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16,319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454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16,773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274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17,047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5102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סה"כ הוצאות לפני</a:t>
                      </a:r>
                      <a:r>
                        <a:rPr lang="he-IL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פירעון מלוות, מימון, כיסוי גרעון מצטבר והנחות בארנונה</a:t>
                      </a:r>
                      <a:endParaRPr lang="he-IL" sz="14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126,897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133,919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140,876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144,764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(9787)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134,977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5578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140,555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756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715530" y="195606"/>
            <a:ext cx="9144000" cy="496372"/>
          </a:xfrm>
        </p:spPr>
        <p:txBody>
          <a:bodyPr>
            <a:normAutofit/>
          </a:bodyPr>
          <a:lstStyle/>
          <a:p>
            <a:pPr algn="r"/>
            <a:r>
              <a:rPr lang="he-IL" sz="2000" b="1" u="sng" dirty="0" smtClean="0"/>
              <a:t>הוצאות</a:t>
            </a:r>
            <a:endParaRPr lang="he-IL" sz="2000" b="1" u="sng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339811" y="982362"/>
            <a:ext cx="11065475" cy="5146590"/>
          </a:xfrm>
        </p:spPr>
        <p:txBody>
          <a:bodyPr/>
          <a:lstStyle/>
          <a:p>
            <a:endParaRPr lang="he-IL" dirty="0"/>
          </a:p>
        </p:txBody>
      </p:sp>
      <p:graphicFrame>
        <p:nvGraphicFramePr>
          <p:cNvPr id="7" name="טבלה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009470"/>
              </p:ext>
            </p:extLst>
          </p:nvPr>
        </p:nvGraphicFramePr>
        <p:xfrm>
          <a:off x="339810" y="691978"/>
          <a:ext cx="11417644" cy="5758247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2330501"/>
                <a:gridCol w="1102019"/>
                <a:gridCol w="1192349"/>
                <a:gridCol w="1192349"/>
                <a:gridCol w="1192349"/>
                <a:gridCol w="1047822"/>
                <a:gridCol w="1192349"/>
                <a:gridCol w="975557"/>
                <a:gridCol w="1192349"/>
              </a:tblGrid>
              <a:tr h="475736"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 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2022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2023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 2024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2024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התייעלות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 2025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התייעלות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 2026</a:t>
                      </a:r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278027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פירעון</a:t>
                      </a:r>
                      <a:r>
                        <a:rPr lang="he-IL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מים וביוב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u="none" strike="noStrike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33981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פירעון מלוות אחרות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1468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1890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3323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2787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669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3456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173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3629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352167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סה"כ פירעון מלוות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1468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1890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3323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2787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669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3456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173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3629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389238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הוצאות מימון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1138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307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340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2787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669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3456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173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3629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352168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הוצאות בגין בחירות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8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300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289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(289)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525162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העברות והוצאות </a:t>
                      </a:r>
                      <a:r>
                        <a:rPr lang="he-IL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ח"פ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156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(156)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5102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סה"כ הוצאת לפני כיסוי גרעון מצטבר והנחות בארנונה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126,526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136,124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144,851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148,525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(9720)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138,805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5751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144,556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5102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הנחות בארנונה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8494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6928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10,000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8835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165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9000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9000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296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העברה לכיסוי גרעון מצטבר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5102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סה"כ הוצאות ללא מותנה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138,020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143,052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154,851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157,360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(9555)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147,805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5751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153,556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5102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הוצאות מותנה</a:t>
                      </a:r>
                      <a:endParaRPr lang="he-IL" sz="14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3323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3323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3323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5102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סה"כ הוצאות </a:t>
                      </a:r>
                      <a:endParaRPr lang="he-IL" sz="14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138,020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143,052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154,851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157,360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(6232)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151,128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5751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156,879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45102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עודף/גרעון</a:t>
                      </a:r>
                      <a:endParaRPr lang="he-IL" sz="14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(9465)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(5398)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(17,892)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13330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(4562)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4562</a:t>
                      </a:r>
                      <a:endParaRPr lang="he-IL" sz="1600" b="1" i="0" u="sng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944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425147" y="161823"/>
            <a:ext cx="9144000" cy="496372"/>
          </a:xfrm>
        </p:spPr>
        <p:txBody>
          <a:bodyPr>
            <a:normAutofit/>
          </a:bodyPr>
          <a:lstStyle/>
          <a:p>
            <a:pPr algn="r"/>
            <a:endParaRPr lang="he-IL" sz="2000" b="1" u="sng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105930" y="982361"/>
            <a:ext cx="10299356" cy="5263979"/>
          </a:xfrm>
        </p:spPr>
        <p:txBody>
          <a:bodyPr/>
          <a:lstStyle/>
          <a:p>
            <a:endParaRPr lang="he-IL" dirty="0"/>
          </a:p>
        </p:txBody>
      </p:sp>
      <p:graphicFrame>
        <p:nvGraphicFramePr>
          <p:cNvPr id="7" name="טבלה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240916"/>
              </p:ext>
            </p:extLst>
          </p:nvPr>
        </p:nvGraphicFramePr>
        <p:xfrm>
          <a:off x="533404" y="982359"/>
          <a:ext cx="11068045" cy="5588145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2259143"/>
                <a:gridCol w="1068276"/>
                <a:gridCol w="1155840"/>
                <a:gridCol w="1155840"/>
                <a:gridCol w="1155840"/>
                <a:gridCol w="1015739"/>
                <a:gridCol w="1155840"/>
                <a:gridCol w="945687"/>
                <a:gridCol w="1155840"/>
              </a:tblGrid>
              <a:tr h="699801"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2022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2023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 2024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2024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התייעלות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 2025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התייעלות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</a:t>
                      </a:r>
                      <a:r>
                        <a:rPr lang="he-IL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2026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1044570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סבסוד חינוך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9045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7785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7524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15,781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-6895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8886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-652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8234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69980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אחוז סבסוד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13%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10%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9%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18%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-5%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11%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5%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10%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699801">
                <a:tc>
                  <a:txBody>
                    <a:bodyPr/>
                    <a:lstStyle/>
                    <a:p>
                      <a:pPr algn="ctr" rtl="1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69980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סבסוד רווחה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3433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3446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3407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4072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-58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4014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149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4163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699801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אחוז סבסוד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24%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23%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21%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25%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24%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e-IL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24%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  <a:tr h="1044570">
                <a:tc>
                  <a:txBody>
                    <a:bodyPr/>
                    <a:lstStyle/>
                    <a:p>
                      <a:pPr algn="ctr" rtl="1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43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624</Words>
  <Application>Microsoft Office PowerPoint</Application>
  <PresentationFormat>מסך רחב</PresentationFormat>
  <Paragraphs>411</Paragraphs>
  <Slides>5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David</vt:lpstr>
      <vt:lpstr>Times New Roman</vt:lpstr>
      <vt:lpstr>ערכת נושא Office</vt:lpstr>
      <vt:lpstr>הכנסות</vt:lpstr>
      <vt:lpstr>הכנסות</vt:lpstr>
      <vt:lpstr>הוצאות</vt:lpstr>
      <vt:lpstr>הוצאות</vt:lpstr>
      <vt:lpstr>מצגת של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הכנסות</dc:title>
  <dc:creator>עביר מרגי'ה</dc:creator>
  <cp:lastModifiedBy>עביר מרגי'ה</cp:lastModifiedBy>
  <cp:revision>10</cp:revision>
  <dcterms:created xsi:type="dcterms:W3CDTF">2025-12-03T09:23:07Z</dcterms:created>
  <dcterms:modified xsi:type="dcterms:W3CDTF">2025-12-03T10:32:33Z</dcterms:modified>
</cp:coreProperties>
</file>